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sldIdLst>
    <p:sldId id="1107" r:id="rId5"/>
    <p:sldId id="1194" r:id="rId6"/>
    <p:sldId id="1200" r:id="rId7"/>
    <p:sldId id="1181" r:id="rId8"/>
    <p:sldId id="1198" r:id="rId9"/>
    <p:sldId id="1201" r:id="rId10"/>
    <p:sldId id="1202" r:id="rId11"/>
    <p:sldId id="1203" r:id="rId12"/>
    <p:sldId id="1199" r:id="rId13"/>
    <p:sldId id="1204" r:id="rId14"/>
    <p:sldId id="1205" r:id="rId15"/>
    <p:sldId id="1186" r:id="rId16"/>
    <p:sldId id="1206" r:id="rId17"/>
    <p:sldId id="1208" r:id="rId18"/>
    <p:sldId id="1207" r:id="rId19"/>
    <p:sldId id="1197" r:id="rId20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80" userDrawn="1">
          <p15:clr>
            <a:srgbClr val="A4A3A4"/>
          </p15:clr>
        </p15:guide>
        <p15:guide id="2" pos="58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ghberger, Anna X." initials="HAX" lastIdx="38" clrIdx="0">
    <p:extLst/>
  </p:cmAuthor>
  <p:cmAuthor id="2" name="Highberger, Anna X." initials="HX" lastIdx="44" clrIdx="1">
    <p:extLst/>
  </p:cmAuthor>
  <p:cmAuthor id="3" name="Young, Brent D." initials="YBD" lastIdx="2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078A0"/>
    <a:srgbClr val="1F9FE9"/>
    <a:srgbClr val="A9E1F7"/>
    <a:srgbClr val="EAEDF4"/>
    <a:srgbClr val="616161"/>
    <a:srgbClr val="A9A9A9"/>
    <a:srgbClr val="747474"/>
    <a:srgbClr val="174673"/>
    <a:srgbClr val="ACBC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0BB2E2-C791-4FFE-9077-C6939EFBA929}" v="91" dt="2017-06-27T18:14:02.555"/>
    <p1510:client id="{A802ADEB-B7AD-48D0-831F-95623945F8B6}" v="195" dt="2017-06-27T18:29:13.651"/>
    <p1510:client id="{670B409F-6534-43AB-8C69-F5FC338FEDE6}" v="99" dt="2017-06-27T18:32:10.1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600" autoAdjust="0"/>
  </p:normalViewPr>
  <p:slideViewPr>
    <p:cSldViewPr snapToGrid="0">
      <p:cViewPr varScale="1">
        <p:scale>
          <a:sx n="81" d="100"/>
          <a:sy n="81" d="100"/>
        </p:scale>
        <p:origin x="822" y="78"/>
      </p:cViewPr>
      <p:guideLst>
        <p:guide orient="horz" pos="1480"/>
        <p:guide pos="58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7840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9" y="0"/>
            <a:ext cx="3037840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39813F35-1C69-4798-91A0-DC0E1D740B35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6012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1" y="4415790"/>
            <a:ext cx="5608320" cy="4183380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967"/>
            <a:ext cx="3037840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9" y="8829967"/>
            <a:ext cx="3037840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5385E067-BF96-4BEE-B969-C33DFA207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5E067-BF96-4BEE-B969-C33DFA2078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209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C0B58-80CC-4ED7-BF5B-313C073E8DF5}" type="slidenum">
              <a:rPr lang="en-US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347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C0B58-80CC-4ED7-BF5B-313C073E8DF5}" type="slidenum">
              <a:rPr lang="en-US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615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C0B58-80CC-4ED7-BF5B-313C073E8DF5}" type="slidenum">
              <a:rPr lang="en-US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775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C0B58-80CC-4ED7-BF5B-313C073E8DF5}" type="slidenum">
              <a:rPr lang="en-US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319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C0B58-80CC-4ED7-BF5B-313C073E8DF5}" type="slidenum">
              <a:rPr lang="en-US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229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C0B58-80CC-4ED7-BF5B-313C073E8DF5}" type="slidenum">
              <a:rPr lang="en-US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982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C0B58-80CC-4ED7-BF5B-313C073E8DF5}" type="slidenum">
              <a:rPr lang="en-US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603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C0B58-80CC-4ED7-BF5B-313C073E8DF5}" type="slidenum">
              <a:rPr lang="en-US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752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C0B58-80CC-4ED7-BF5B-313C073E8DF5}" type="slidenum">
              <a:rPr lang="en-US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595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C0B58-80CC-4ED7-BF5B-313C073E8DF5}" type="slidenum">
              <a:rPr lang="en-US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13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C0B58-80CC-4ED7-BF5B-313C073E8DF5}" type="slidenum">
              <a:rPr lang="en-US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672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C0B58-80CC-4ED7-BF5B-313C073E8DF5}" type="slidenum">
              <a:rPr lang="en-US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244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C0B58-80CC-4ED7-BF5B-313C073E8DF5}" type="slidenum">
              <a:rPr lang="en-US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171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C0B58-80CC-4ED7-BF5B-313C073E8DF5}" type="slidenum">
              <a:rPr lang="en-US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294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425826"/>
            <a:ext cx="10668000" cy="530784"/>
          </a:xfrm>
        </p:spPr>
        <p:txBody>
          <a:bodyPr/>
          <a:lstStyle>
            <a:lvl1pPr algn="l">
              <a:defRPr>
                <a:solidFill>
                  <a:srgbClr val="74747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421" y="4599407"/>
            <a:ext cx="9986979" cy="1752600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74747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5751-7B8A-47EB-BF96-B3BE862E358D}" type="datetime1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747474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47474"/>
                </a:solidFill>
              </a:defRPr>
            </a:lvl1pPr>
          </a:lstStyle>
          <a:p>
            <a:fld id="{C3C14229-418B-914B-87C0-7BCC0519C0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hape 89"/>
          <p:cNvSpPr/>
          <p:nvPr userDrawn="1"/>
        </p:nvSpPr>
        <p:spPr>
          <a:xfrm>
            <a:off x="0" y="2901203"/>
            <a:ext cx="12192000" cy="1055594"/>
          </a:xfrm>
          <a:prstGeom prst="rect">
            <a:avLst/>
          </a:prstGeom>
          <a:solidFill>
            <a:srgbClr val="1F9FE9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334" y="2151409"/>
            <a:ext cx="4751335" cy="720582"/>
          </a:xfrm>
          <a:prstGeom prst="rect">
            <a:avLst/>
          </a:prstGeom>
        </p:spPr>
      </p:pic>
      <p:sp>
        <p:nvSpPr>
          <p:cNvPr id="11" name="Shape 91"/>
          <p:cNvSpPr/>
          <p:nvPr userDrawn="1"/>
        </p:nvSpPr>
        <p:spPr>
          <a:xfrm>
            <a:off x="5069572" y="3193270"/>
            <a:ext cx="2052856" cy="4714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0091" tIns="20091" rIns="20091" bIns="20091" anchor="ctr" anchorCtr="0">
            <a:spAutoFit/>
          </a:bodyPr>
          <a:lstStyle>
            <a:lvl1pPr>
              <a:defRPr sz="5000">
                <a:solidFill>
                  <a:srgbClr val="FEFDFD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FFFFFF"/>
                </a:solidFill>
                <a:latin typeface="Calibri"/>
                <a:ea typeface="ＭＳ Ｐゴシック" pitchFamily="34" charset="-128"/>
                <a:cs typeface="Times New Roman" panose="02020603050405020304" pitchFamily="18" charset="0"/>
                <a:sym typeface="Century Gothic" pitchFamily="34" charset="0"/>
              </a:rPr>
              <a:t>CTaM Update</a:t>
            </a:r>
          </a:p>
        </p:txBody>
      </p:sp>
    </p:spTree>
    <p:extLst>
      <p:ext uri="{BB962C8B-B14F-4D97-AF65-F5344CB8AC3E}">
        <p14:creationId xmlns:p14="http://schemas.microsoft.com/office/powerpoint/2010/main" val="1216688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 marL="346075" indent="-346075">
              <a:buFont typeface="Arial" panose="020B0604020202020204" pitchFamily="34" charset="0"/>
              <a:buChar char="•"/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C258B-30A2-45E8-A5C4-9FACA5E71A37}" type="datetime1">
              <a:rPr lang="en-US" smtClean="0"/>
              <a:t>8/27/2018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337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10CFE-0873-469A-9309-DC39EDBD4B10}" type="datetime1">
              <a:rPr lang="en-US" smtClean="0"/>
              <a:t>8/27/2018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298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346075" indent="-346075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0DDAE-AAEC-43C2-B1D9-6E1EA687E534}" type="datetime1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171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1pPr marL="346075" indent="-346075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F806A-18F4-4E77-BE83-682AF69F145B}" type="datetime1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8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21" y="142914"/>
            <a:ext cx="10972800" cy="415966"/>
          </a:xfrm>
        </p:spPr>
        <p:txBody>
          <a:bodyPr/>
          <a:lstStyle>
            <a:lvl1pPr>
              <a:defRPr sz="200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7384" y="1327762"/>
            <a:ext cx="9765016" cy="4798402"/>
          </a:xfrm>
        </p:spPr>
        <p:txBody>
          <a:bodyPr/>
          <a:lstStyle>
            <a:lvl1pPr marL="346075" indent="-346075"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hape 97"/>
          <p:cNvSpPr/>
          <p:nvPr userDrawn="1"/>
        </p:nvSpPr>
        <p:spPr>
          <a:xfrm>
            <a:off x="10897292" y="-4965"/>
            <a:ext cx="1294708" cy="600074"/>
          </a:xfrm>
          <a:prstGeom prst="rect">
            <a:avLst/>
          </a:prstGeom>
          <a:solidFill>
            <a:srgbClr val="1F9FE9"/>
          </a:solidFill>
          <a:ln w="3175">
            <a:miter lim="400000"/>
          </a:ln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12" name="Picture 11" descr="TWDC Logo - No Mickey 02 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7616" y="22523"/>
            <a:ext cx="917735" cy="569909"/>
          </a:xfrm>
          <a:prstGeom prst="rect">
            <a:avLst/>
          </a:prstGeom>
        </p:spPr>
      </p:pic>
      <p:sp>
        <p:nvSpPr>
          <p:cNvPr id="13" name="Shape 104"/>
          <p:cNvSpPr/>
          <p:nvPr userDrawn="1"/>
        </p:nvSpPr>
        <p:spPr>
          <a:xfrm flipV="1">
            <a:off x="1" y="549094"/>
            <a:ext cx="11675836" cy="45719"/>
          </a:xfrm>
          <a:prstGeom prst="rect">
            <a:avLst/>
          </a:prstGeom>
          <a:solidFill>
            <a:srgbClr val="1F9FE9"/>
          </a:solidFill>
          <a:ln w="3175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000">
                <a:solidFill>
                  <a:srgbClr val="5E5E5E"/>
                </a:solidFill>
              </a:defRPr>
            </a:pPr>
            <a:endParaRPr sz="3000">
              <a:solidFill>
                <a:srgbClr val="154778"/>
              </a:solidFill>
              <a:latin typeface="Arial"/>
              <a:cs typeface="Arial"/>
            </a:endParaRPr>
          </a:p>
        </p:txBody>
      </p:sp>
      <p:sp>
        <p:nvSpPr>
          <p:cNvPr id="14" name="Slide Number Placeholder 3"/>
          <p:cNvSpPr txBox="1">
            <a:spLocks/>
          </p:cNvSpPr>
          <p:nvPr userDrawn="1"/>
        </p:nvSpPr>
        <p:spPr>
          <a:xfrm>
            <a:off x="9919208" y="6492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B9FD2D9-2A54-4200-8339-0F79A4A07872}" type="slidenum">
              <a:rPr lang="en-US" sz="1200" smtClean="0">
                <a:solidFill>
                  <a:prstClr val="black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110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638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425826"/>
            <a:ext cx="10668000" cy="530784"/>
          </a:xfrm>
        </p:spPr>
        <p:txBody>
          <a:bodyPr/>
          <a:lstStyle>
            <a:lvl1pPr algn="l">
              <a:defRPr>
                <a:solidFill>
                  <a:srgbClr val="74747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421" y="4599407"/>
            <a:ext cx="9986979" cy="1752600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74747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3FCEC-BAB2-45F7-8678-AC2940CFFE95}" type="datetime1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747474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47474"/>
                </a:solidFill>
              </a:defRPr>
            </a:lvl1pPr>
          </a:lstStyle>
          <a:p>
            <a:fld id="{C3C14229-418B-914B-87C0-7BCC0519C0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hape 89"/>
          <p:cNvSpPr/>
          <p:nvPr userDrawn="1"/>
        </p:nvSpPr>
        <p:spPr>
          <a:xfrm>
            <a:off x="0" y="2901203"/>
            <a:ext cx="12192000" cy="1055594"/>
          </a:xfrm>
          <a:prstGeom prst="rect">
            <a:avLst/>
          </a:prstGeom>
          <a:solidFill>
            <a:srgbClr val="1F9FE9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334" y="2151409"/>
            <a:ext cx="4751335" cy="720582"/>
          </a:xfrm>
          <a:prstGeom prst="rect">
            <a:avLst/>
          </a:prstGeom>
        </p:spPr>
      </p:pic>
      <p:sp>
        <p:nvSpPr>
          <p:cNvPr id="11" name="Shape 91"/>
          <p:cNvSpPr/>
          <p:nvPr userDrawn="1"/>
        </p:nvSpPr>
        <p:spPr>
          <a:xfrm>
            <a:off x="5069572" y="3193270"/>
            <a:ext cx="2052856" cy="4714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0091" tIns="20091" rIns="20091" bIns="20091" anchor="ctr" anchorCtr="0">
            <a:spAutoFit/>
          </a:bodyPr>
          <a:lstStyle>
            <a:lvl1pPr>
              <a:defRPr sz="5000">
                <a:solidFill>
                  <a:srgbClr val="FEFDFD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FFFFFF"/>
                </a:solidFill>
                <a:latin typeface="+mj-lt"/>
                <a:ea typeface="ＭＳ Ｐゴシック" pitchFamily="34" charset="-128"/>
                <a:cs typeface="Times New Roman" panose="02020603050405020304" pitchFamily="18" charset="0"/>
                <a:sym typeface="Century Gothic" pitchFamily="34" charset="0"/>
              </a:rPr>
              <a:t>CTaM Update</a:t>
            </a:r>
          </a:p>
        </p:txBody>
      </p:sp>
    </p:spTree>
    <p:extLst>
      <p:ext uri="{BB962C8B-B14F-4D97-AF65-F5344CB8AC3E}">
        <p14:creationId xmlns:p14="http://schemas.microsoft.com/office/powerpoint/2010/main" val="47269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21" y="142914"/>
            <a:ext cx="10972800" cy="415966"/>
          </a:xfrm>
        </p:spPr>
        <p:txBody>
          <a:bodyPr/>
          <a:lstStyle>
            <a:lvl1pPr>
              <a:defRPr sz="200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7384" y="1327762"/>
            <a:ext cx="9765016" cy="4798402"/>
          </a:xfrm>
        </p:spPr>
        <p:txBody>
          <a:bodyPr/>
          <a:lstStyle>
            <a:lvl1pPr marL="346075" indent="-346075"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hape 97"/>
          <p:cNvSpPr/>
          <p:nvPr userDrawn="1"/>
        </p:nvSpPr>
        <p:spPr>
          <a:xfrm>
            <a:off x="10897292" y="-4965"/>
            <a:ext cx="1294708" cy="600074"/>
          </a:xfrm>
          <a:prstGeom prst="rect">
            <a:avLst/>
          </a:prstGeom>
          <a:solidFill>
            <a:srgbClr val="1F9FE9"/>
          </a:solidFill>
          <a:ln w="3175">
            <a:miter lim="400000"/>
          </a:ln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12" name="Picture 11" descr="TWDC Logo - No Mickey 02 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7616" y="22523"/>
            <a:ext cx="917735" cy="569909"/>
          </a:xfrm>
          <a:prstGeom prst="rect">
            <a:avLst/>
          </a:prstGeom>
        </p:spPr>
      </p:pic>
      <p:sp>
        <p:nvSpPr>
          <p:cNvPr id="13" name="Shape 104"/>
          <p:cNvSpPr/>
          <p:nvPr userDrawn="1"/>
        </p:nvSpPr>
        <p:spPr>
          <a:xfrm flipV="1">
            <a:off x="1" y="549094"/>
            <a:ext cx="11675836" cy="45719"/>
          </a:xfrm>
          <a:prstGeom prst="rect">
            <a:avLst/>
          </a:prstGeom>
          <a:solidFill>
            <a:srgbClr val="1F9FE9"/>
          </a:solidFill>
          <a:ln w="3175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000">
                <a:solidFill>
                  <a:srgbClr val="5E5E5E"/>
                </a:solidFill>
              </a:defRPr>
            </a:pPr>
            <a:endParaRPr sz="3000">
              <a:solidFill>
                <a:srgbClr val="154778"/>
              </a:solidFill>
              <a:latin typeface="Arial"/>
              <a:cs typeface="Arial"/>
            </a:endParaRPr>
          </a:p>
        </p:txBody>
      </p:sp>
      <p:sp>
        <p:nvSpPr>
          <p:cNvPr id="14" name="Slide Number Placeholder 3"/>
          <p:cNvSpPr txBox="1">
            <a:spLocks/>
          </p:cNvSpPr>
          <p:nvPr userDrawn="1"/>
        </p:nvSpPr>
        <p:spPr>
          <a:xfrm>
            <a:off x="9919208" y="6492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B9FD2D9-2A54-4200-8339-0F79A4A07872}" type="slidenum">
              <a:rPr lang="en-US" sz="1200" smtClean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‹#›</a:t>
            </a:fld>
            <a:endParaRPr lang="en-US" sz="110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479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FEC4B-50DB-455A-ACF8-4F0593B03F90}" type="datetime1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76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 marL="346075" indent="-346075">
              <a:buFont typeface="Arial" panose="020B0604020202020204" pitchFamily="34" charset="0"/>
              <a:buChar char="•"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 marL="346075" indent="-346075">
              <a:buFont typeface="Arial" panose="020B0604020202020204" pitchFamily="34" charset="0"/>
              <a:buChar char="•"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C0ECD-76B5-4DDA-A43C-4E535E1FCB7E}" type="datetime1">
              <a:rPr lang="en-US" smtClean="0"/>
              <a:t>8/27/2018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07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 marL="346075" indent="-346075">
              <a:buFont typeface="Arial" panose="020B0604020202020204" pitchFamily="34" charset="0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 marL="346075" indent="-346075">
              <a:buFont typeface="Arial" panose="020B0604020202020204" pitchFamily="34" charset="0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A6B9-2F00-4EC8-97F9-ABA20C6D8DA7}" type="datetime1">
              <a:rPr lang="en-US" smtClean="0"/>
              <a:t>8/27/2018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18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0B145-D235-45B1-BC8E-9F35C9032031}" type="datetime1">
              <a:rPr lang="en-US" smtClean="0"/>
              <a:t>8/27/2018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9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E3794-253F-439A-ABC9-904A99C16949}" type="datetime1">
              <a:rPr lang="en-US" smtClean="0"/>
              <a:t>8/27/2018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06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3765" y="180830"/>
            <a:ext cx="10972800" cy="41596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00950"/>
            <a:ext cx="10972800" cy="4625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747474"/>
                </a:solidFill>
                <a:latin typeface="Arial"/>
                <a:cs typeface="Arial"/>
              </a:defRPr>
            </a:lvl1pPr>
          </a:lstStyle>
          <a:p>
            <a:fld id="{90957133-BB9F-49C1-AB87-5C622C44A221}" type="datetime1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747474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747474"/>
                </a:solidFill>
                <a:latin typeface="Arial"/>
                <a:cs typeface="Arial"/>
              </a:defRPr>
            </a:lvl1pPr>
          </a:lstStyle>
          <a:p>
            <a:fld id="{C3C14229-418B-914B-87C0-7BCC0519C0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19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400" kern="1200">
          <a:solidFill>
            <a:srgbClr val="747474"/>
          </a:solidFill>
          <a:latin typeface="Arial"/>
          <a:ea typeface="+mj-ea"/>
          <a:cs typeface="Arial"/>
        </a:defRPr>
      </a:lvl1pPr>
    </p:titleStyle>
    <p:bodyStyle>
      <a:lvl1pPr marL="346075" indent="-346075" algn="l" defTabSz="457200" rtl="0" eaLnBrk="1" latinLnBrk="0" hangingPunct="1">
        <a:spcBef>
          <a:spcPct val="20000"/>
        </a:spcBef>
        <a:buSzPct val="130000"/>
        <a:buFontTx/>
        <a:buBlip>
          <a:blip r:embed="rId15"/>
        </a:buBlip>
        <a:defRPr sz="2000" kern="1200">
          <a:solidFill>
            <a:srgbClr val="747474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rgbClr val="747474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rgbClr val="747474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200" kern="1200">
          <a:solidFill>
            <a:srgbClr val="747474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kern="1200">
          <a:solidFill>
            <a:srgbClr val="747474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7" Type="http://schemas.openxmlformats.org/officeDocument/2006/relationships/image" Target="../media/image5.png"/><Relationship Id="rId2" Type="http://schemas.openxmlformats.org/officeDocument/2006/relationships/tags" Target="../tags/tag1.xml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9.mp4"/><Relationship Id="rId7" Type="http://schemas.openxmlformats.org/officeDocument/2006/relationships/image" Target="../media/image5.png"/><Relationship Id="rId2" Type="http://schemas.openxmlformats.org/officeDocument/2006/relationships/tags" Target="../tags/tag10.xml"/><Relationship Id="rId1" Type="http://schemas.openxmlformats.org/officeDocument/2006/relationships/video" Target="NULL" TargetMode="External"/><Relationship Id="rId6" Type="http://schemas.openxmlformats.org/officeDocument/2006/relationships/image" Target="../media/image18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10.mp4"/><Relationship Id="rId2" Type="http://schemas.openxmlformats.org/officeDocument/2006/relationships/tags" Target="../tags/tag11.xml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11.mp4"/><Relationship Id="rId2" Type="http://schemas.openxmlformats.org/officeDocument/2006/relationships/tags" Target="../tags/tag12.xml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12.mp4"/><Relationship Id="rId7" Type="http://schemas.openxmlformats.org/officeDocument/2006/relationships/image" Target="../media/image5.png"/><Relationship Id="rId2" Type="http://schemas.openxmlformats.org/officeDocument/2006/relationships/tags" Target="../tags/tag13.xml"/><Relationship Id="rId1" Type="http://schemas.openxmlformats.org/officeDocument/2006/relationships/video" Target="NULL" TargetMode="External"/><Relationship Id="rId6" Type="http://schemas.openxmlformats.org/officeDocument/2006/relationships/image" Target="../media/image19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13.mp4"/><Relationship Id="rId7" Type="http://schemas.openxmlformats.org/officeDocument/2006/relationships/image" Target="../media/image5.png"/><Relationship Id="rId2" Type="http://schemas.openxmlformats.org/officeDocument/2006/relationships/tags" Target="../tags/tag14.xml"/><Relationship Id="rId1" Type="http://schemas.openxmlformats.org/officeDocument/2006/relationships/video" Target="NULL" TargetMode="External"/><Relationship Id="rId6" Type="http://schemas.openxmlformats.org/officeDocument/2006/relationships/image" Target="../media/image20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14.mp4"/><Relationship Id="rId2" Type="http://schemas.openxmlformats.org/officeDocument/2006/relationships/tags" Target="../tags/tag15.xml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15.mp4"/><Relationship Id="rId2" Type="http://schemas.openxmlformats.org/officeDocument/2006/relationships/tags" Target="../tags/tag16.xml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video" Target="NULL" TargetMode="External"/><Relationship Id="rId6" Type="http://schemas.openxmlformats.org/officeDocument/2006/relationships/image" Target="../media/image6.jpe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2" Type="http://schemas.openxmlformats.org/officeDocument/2006/relationships/tags" Target="../tags/tag3.xml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5.png"/><Relationship Id="rId2" Type="http://schemas.openxmlformats.org/officeDocument/2006/relationships/tags" Target="../tags/tag4.xml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5.png"/><Relationship Id="rId2" Type="http://schemas.openxmlformats.org/officeDocument/2006/relationships/tags" Target="../tags/tag5.xml"/><Relationship Id="rId1" Type="http://schemas.openxmlformats.org/officeDocument/2006/relationships/video" Target="NULL" TargetMode="Externa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5.mp4"/><Relationship Id="rId7" Type="http://schemas.openxmlformats.org/officeDocument/2006/relationships/image" Target="../media/image10.emf"/><Relationship Id="rId2" Type="http://schemas.openxmlformats.org/officeDocument/2006/relationships/tags" Target="../tags/tag6.xml"/><Relationship Id="rId1" Type="http://schemas.openxmlformats.org/officeDocument/2006/relationships/video" Target="NULL" TargetMode="External"/><Relationship Id="rId6" Type="http://schemas.openxmlformats.org/officeDocument/2006/relationships/image" Target="../media/image9.emf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6.mp4"/><Relationship Id="rId7" Type="http://schemas.openxmlformats.org/officeDocument/2006/relationships/image" Target="../media/image12.png"/><Relationship Id="rId2" Type="http://schemas.openxmlformats.org/officeDocument/2006/relationships/tags" Target="../tags/tag7.xml"/><Relationship Id="rId1" Type="http://schemas.openxmlformats.org/officeDocument/2006/relationships/video" Target="NULL" TargetMode="Externa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7.mp4"/><Relationship Id="rId7" Type="http://schemas.openxmlformats.org/officeDocument/2006/relationships/image" Target="../media/image5.png"/><Relationship Id="rId2" Type="http://schemas.openxmlformats.org/officeDocument/2006/relationships/tags" Target="../tags/tag8.xml"/><Relationship Id="rId1" Type="http://schemas.openxmlformats.org/officeDocument/2006/relationships/video" Target="NULL" TargetMode="Externa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8.mp4"/><Relationship Id="rId7" Type="http://schemas.openxmlformats.org/officeDocument/2006/relationships/image" Target="../media/image16.png"/><Relationship Id="rId2" Type="http://schemas.openxmlformats.org/officeDocument/2006/relationships/tags" Target="../tags/tag9.xml"/><Relationship Id="rId1" Type="http://schemas.openxmlformats.org/officeDocument/2006/relationships/video" Target="NULL" TargetMode="Externa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9"/>
          <p:cNvSpPr/>
          <p:nvPr/>
        </p:nvSpPr>
        <p:spPr>
          <a:xfrm>
            <a:off x="0" y="2901203"/>
            <a:ext cx="12192000" cy="1055594"/>
          </a:xfrm>
          <a:prstGeom prst="rect">
            <a:avLst/>
          </a:prstGeom>
          <a:solidFill>
            <a:srgbClr val="C00000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sp>
        <p:nvSpPr>
          <p:cNvPr id="6" name="Shape 91"/>
          <p:cNvSpPr/>
          <p:nvPr/>
        </p:nvSpPr>
        <p:spPr>
          <a:xfrm>
            <a:off x="3090259" y="3224047"/>
            <a:ext cx="6011568" cy="4099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0091" tIns="20091" rIns="20091" bIns="20091" anchor="ctr" anchorCtr="0">
            <a:spAutoFit/>
          </a:bodyPr>
          <a:lstStyle>
            <a:lvl1pPr>
              <a:defRPr sz="5000">
                <a:solidFill>
                  <a:srgbClr val="FEFDFD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FFFFFF"/>
                </a:solidFill>
                <a:latin typeface="Helvetica" panose="020B0604020202020204" pitchFamily="34" charset="0"/>
                <a:ea typeface="ＭＳ Ｐゴシック" pitchFamily="34" charset="-128"/>
                <a:cs typeface="Helvetica" panose="020B0604020202020204" pitchFamily="34" charset="0"/>
                <a:sym typeface="Century Gothic" pitchFamily="34" charset="0"/>
              </a:rPr>
              <a:t>Warm Up: Machine Learning with a Heart</a:t>
            </a:r>
          </a:p>
        </p:txBody>
      </p:sp>
      <p:sp>
        <p:nvSpPr>
          <p:cNvPr id="7" name="Rectangle 4"/>
          <p:cNvSpPr>
            <a:spLocks/>
          </p:cNvSpPr>
          <p:nvPr/>
        </p:nvSpPr>
        <p:spPr bwMode="auto">
          <a:xfrm>
            <a:off x="11189086" y="3693120"/>
            <a:ext cx="89447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FFFFFF"/>
                </a:solidFill>
                <a:latin typeface="Helvetica" panose="020B0604020202020204" pitchFamily="34" charset="0"/>
                <a:ea typeface="ＭＳ Ｐゴシック" pitchFamily="34" charset="-128"/>
                <a:cs typeface="Helvetica" panose="020B0604020202020204" pitchFamily="34" charset="0"/>
                <a:sym typeface="Century Gothic" pitchFamily="34" charset="0"/>
              </a:rPr>
              <a:t>08/25/2018</a:t>
            </a:r>
            <a:endParaRPr lang="en-US" sz="1400" dirty="0">
              <a:solidFill>
                <a:srgbClr val="FFFFFF"/>
              </a:solidFill>
              <a:latin typeface="Helvetica" panose="020B0604020202020204" pitchFamily="34" charset="0"/>
              <a:ea typeface="ＭＳ Ｐゴシック" pitchFamily="34" charset="-128"/>
              <a:cs typeface="Helvetica" panose="020B0604020202020204" pitchFamily="34" charset="0"/>
              <a:sym typeface="Century Gothic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0" y="4067547"/>
            <a:ext cx="6096000" cy="188769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Final Project</a:t>
            </a:r>
          </a:p>
          <a:p>
            <a:pPr algn="ctr">
              <a:spcAft>
                <a:spcPts val="800"/>
              </a:spcAft>
            </a:pP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Name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Young,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Brent</a:t>
            </a:r>
          </a:p>
          <a:p>
            <a:pPr algn="ctr">
              <a:spcAft>
                <a:spcPts val="800"/>
              </a:spcAft>
            </a:pPr>
            <a:r>
              <a:rPr lang="en-US" b="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DrivenData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Name: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dy3176</a:t>
            </a:r>
          </a:p>
          <a:p>
            <a:pPr algn="ctr">
              <a:spcAft>
                <a:spcPts val="800"/>
              </a:spcAft>
            </a:pP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MSDS 454 Section #: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55</a:t>
            </a:r>
            <a:endParaRPr lang="en-US" sz="1400" dirty="0" smtClea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800"/>
              </a:spcAft>
            </a:pP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Quarter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Summer 2018</a:t>
            </a:r>
            <a:endParaRPr lang="en-US" sz="14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4095" y="2349787"/>
            <a:ext cx="1923810" cy="457143"/>
          </a:xfrm>
          <a:prstGeom prst="rect">
            <a:avLst/>
          </a:prstGeom>
        </p:spPr>
      </p:pic>
      <p:pic>
        <p:nvPicPr>
          <p:cNvPr id="5" name="tmpDA4B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58.723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7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71"/>
    </mc:Choice>
    <mc:Fallback xmlns="">
      <p:transition spd="slow" advTm="11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06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2800" b="1" dirty="0" smtClean="0">
                <a:solidFill>
                  <a:srgbClr val="1078A0"/>
                </a:solidFill>
              </a:rPr>
              <a:t>Multivariate </a:t>
            </a:r>
            <a:r>
              <a:rPr lang="en-US" sz="2800" b="1" dirty="0" smtClean="0">
                <a:solidFill>
                  <a:srgbClr val="1078A0"/>
                </a:solidFill>
              </a:rPr>
              <a:t>Plots of Qualitative Variables</a:t>
            </a:r>
            <a:endParaRPr lang="en-US" sz="1600" i="1" dirty="0">
              <a:solidFill>
                <a:srgbClr val="1078A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10</a:t>
            </a:fld>
            <a:endParaRPr lang="en-US"/>
          </a:p>
        </p:txBody>
      </p:sp>
      <p:sp>
        <p:nvSpPr>
          <p:cNvPr id="9" name="Shape 89"/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C00000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870" y="979631"/>
            <a:ext cx="7432040" cy="5167082"/>
          </a:xfrm>
          <a:prstGeom prst="rect">
            <a:avLst/>
          </a:prstGeom>
        </p:spPr>
      </p:pic>
      <p:pic>
        <p:nvPicPr>
          <p:cNvPr id="5" name="tmpD5F8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115.7097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1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8889"/>
    </mc:Choice>
    <mc:Fallback xmlns="">
      <p:transition spd="slow" advClick="0" advTm="788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574"/>
            <a:ext cx="12192000" cy="706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2800" b="1" dirty="0">
                <a:solidFill>
                  <a:srgbClr val="1078A0"/>
                </a:solidFill>
              </a:rPr>
              <a:t>Application of Tools</a:t>
            </a:r>
            <a:endParaRPr lang="en-US" sz="1600" i="1" dirty="0">
              <a:solidFill>
                <a:srgbClr val="1078A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7709" y="1366955"/>
            <a:ext cx="86315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Logistic Regression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Linear </a:t>
            </a:r>
            <a:r>
              <a:rPr lang="en-US" sz="2400" dirty="0">
                <a:solidFill>
                  <a:srgbClr val="000000"/>
                </a:solidFill>
              </a:rPr>
              <a:t>Discriminant </a:t>
            </a:r>
            <a:r>
              <a:rPr lang="en-US" sz="2400" dirty="0" smtClean="0">
                <a:solidFill>
                  <a:srgbClr val="000000"/>
                </a:solidFill>
              </a:rPr>
              <a:t>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Flexible Discriminant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KNN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Decision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Bagging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Random </a:t>
            </a:r>
            <a:r>
              <a:rPr lang="en-US" sz="2400" dirty="0" smtClean="0">
                <a:solidFill>
                  <a:srgbClr val="000000"/>
                </a:solidFill>
              </a:rPr>
              <a:t>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Gradient Boosting </a:t>
            </a:r>
            <a:r>
              <a:rPr lang="en-US" sz="2400" dirty="0" smtClean="0">
                <a:solidFill>
                  <a:srgbClr val="000000"/>
                </a:solidFill>
              </a:rPr>
              <a:t>Machines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Neural </a:t>
            </a:r>
            <a:r>
              <a:rPr lang="en-US" sz="2400" dirty="0" smtClean="0">
                <a:solidFill>
                  <a:srgbClr val="000000"/>
                </a:solidFill>
              </a:rPr>
              <a:t>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rgbClr val="000000"/>
                </a:solidFill>
              </a:rPr>
              <a:t>XGBoost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11</a:t>
            </a:fld>
            <a:endParaRPr lang="en-US"/>
          </a:p>
        </p:txBody>
      </p:sp>
      <p:sp>
        <p:nvSpPr>
          <p:cNvPr id="14" name="Shape 89"/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C00000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10" name="tmpCF1A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69.65300000000001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  <p:sp>
        <p:nvSpPr>
          <p:cNvPr id="4" name="Line Callout 3 (No Border) 3"/>
          <p:cNvSpPr/>
          <p:nvPr/>
        </p:nvSpPr>
        <p:spPr>
          <a:xfrm>
            <a:off x="5379522" y="1366955"/>
            <a:ext cx="2755075" cy="590278"/>
          </a:xfrm>
          <a:prstGeom prst="callout3">
            <a:avLst/>
          </a:prstGeom>
          <a:solidFill>
            <a:schemeClr val="bg1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Linear Classification Techniques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Line Callout 3 (No Border) 7"/>
          <p:cNvSpPr/>
          <p:nvPr/>
        </p:nvSpPr>
        <p:spPr>
          <a:xfrm>
            <a:off x="5413168" y="3021231"/>
            <a:ext cx="2721429" cy="1752649"/>
          </a:xfrm>
          <a:prstGeom prst="callout3">
            <a:avLst/>
          </a:prstGeom>
          <a:solidFill>
            <a:schemeClr val="bg1"/>
          </a:solidFill>
          <a:ln w="190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Ensemble Methods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43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673"/>
    </mc:Choice>
    <mc:Fallback xmlns="">
      <p:transition spd="slow" advTm="426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574"/>
            <a:ext cx="12192000" cy="706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2800" b="1" dirty="0" smtClean="0">
                <a:solidFill>
                  <a:srgbClr val="1078A0"/>
                </a:solidFill>
              </a:rPr>
              <a:t>Performance/Accuracy</a:t>
            </a:r>
            <a:endParaRPr lang="en-US" sz="1600" i="1" dirty="0">
              <a:solidFill>
                <a:srgbClr val="1078A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12</a:t>
            </a:fld>
            <a:endParaRPr lang="en-US"/>
          </a:p>
        </p:txBody>
      </p:sp>
      <p:sp>
        <p:nvSpPr>
          <p:cNvPr id="9" name="Shape 89"/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C00000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52400" y="6142815"/>
            <a:ext cx="11887200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362566" y="1096181"/>
            <a:ext cx="16199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Validation Set</a:t>
            </a:r>
            <a:endParaRPr lang="en-US" i="1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246026"/>
              </p:ext>
            </p:extLst>
          </p:nvPr>
        </p:nvGraphicFramePr>
        <p:xfrm>
          <a:off x="2946003" y="1675099"/>
          <a:ext cx="6299994" cy="3377385"/>
        </p:xfrm>
        <a:graphic>
          <a:graphicData uri="http://schemas.openxmlformats.org/drawingml/2006/table">
            <a:tbl>
              <a:tblPr/>
              <a:tblGrid>
                <a:gridCol w="3404208"/>
                <a:gridCol w="862104"/>
                <a:gridCol w="972630"/>
                <a:gridCol w="1061052"/>
              </a:tblGrid>
              <a:tr h="3070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LogLoss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0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Logistic Regression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5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0.80725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D0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0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Linear Discriminant Analysis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5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0.82075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0.5954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072"/>
                    </a:solidFill>
                  </a:tcPr>
                </a:tc>
              </a:tr>
              <a:tr h="3070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Flexible Discriminant Analysis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5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0.82075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</a:tr>
              <a:tr h="3070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KNN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B8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A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0.3883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2E2"/>
                    </a:solidFill>
                  </a:tcPr>
                </a:tc>
              </a:tr>
              <a:tr h="3070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Decision Tree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C8E"/>
                    </a:solidFill>
                  </a:tcPr>
                </a:tc>
              </a:tr>
              <a:tr h="3070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Bagging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92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A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DF0"/>
                    </a:solidFill>
                  </a:tcPr>
                </a:tc>
              </a:tr>
              <a:tr h="3070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Random Forest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AC6"/>
                    </a:solidFill>
                  </a:tcPr>
                </a:tc>
              </a:tr>
              <a:tr h="3070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Gradient Boosting Machines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A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0.3698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94CB"/>
                    </a:solidFill>
                  </a:tcPr>
                </a:tc>
              </a:tr>
              <a:tr h="3070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Neural Network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0.87425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B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</a:tr>
              <a:tr h="3070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XGBoost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0.89125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98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95CB"/>
                    </a:solidFill>
                  </a:tcPr>
                </a:tc>
              </a:tr>
            </a:tbl>
          </a:graphicData>
        </a:graphic>
      </p:graphicFrame>
      <p:pic>
        <p:nvPicPr>
          <p:cNvPr id="5" name="tmp8FAB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68.3015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8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08"/>
    </mc:Choice>
    <mc:Fallback xmlns="">
      <p:transition spd="slow" advTm="637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574"/>
            <a:ext cx="12192000" cy="706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2800" b="1" dirty="0" err="1" smtClean="0">
                <a:solidFill>
                  <a:srgbClr val="1078A0"/>
                </a:solidFill>
              </a:rPr>
              <a:t>XGBoost</a:t>
            </a:r>
            <a:endParaRPr lang="en-US" sz="2800" b="1" dirty="0">
              <a:solidFill>
                <a:srgbClr val="1078A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0899" y="1102205"/>
            <a:ext cx="610671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Fits </a:t>
            </a:r>
            <a:r>
              <a:rPr lang="en-US" sz="2000" dirty="0">
                <a:solidFill>
                  <a:srgbClr val="000000"/>
                </a:solidFill>
              </a:rPr>
              <a:t>each tree on an altered version of the original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Trees </a:t>
            </a:r>
            <a:r>
              <a:rPr lang="en-US" sz="2000" dirty="0">
                <a:solidFill>
                  <a:srgbClr val="000000"/>
                </a:solidFill>
              </a:rPr>
              <a:t>are grown sequentially (e.g., each tree is grown using information from previously grown </a:t>
            </a:r>
            <a:r>
              <a:rPr lang="en-US" sz="2000" dirty="0" smtClean="0">
                <a:solidFill>
                  <a:srgbClr val="000000"/>
                </a:solidFill>
              </a:rPr>
              <a:t>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Similar </a:t>
            </a:r>
            <a:r>
              <a:rPr lang="en-US" sz="2000" dirty="0">
                <a:solidFill>
                  <a:srgbClr val="000000"/>
                </a:solidFill>
              </a:rPr>
              <a:t>to GBM, in the sense that it follows the same principle of gradient </a:t>
            </a:r>
            <a:r>
              <a:rPr lang="en-US" sz="2000" dirty="0" smtClean="0">
                <a:solidFill>
                  <a:srgbClr val="000000"/>
                </a:solidFill>
              </a:rPr>
              <a:t>boosting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Primary differences to GBM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D</a:t>
            </a:r>
            <a:r>
              <a:rPr lang="en-US" sz="2000" dirty="0" smtClean="0">
                <a:solidFill>
                  <a:srgbClr val="000000"/>
                </a:solidFill>
              </a:rPr>
              <a:t>ifferent </a:t>
            </a:r>
            <a:r>
              <a:rPr lang="en-US" sz="2000" dirty="0">
                <a:solidFill>
                  <a:srgbClr val="000000"/>
                </a:solidFill>
              </a:rPr>
              <a:t>modeling </a:t>
            </a:r>
            <a:r>
              <a:rPr lang="en-US" sz="2000" dirty="0" smtClean="0">
                <a:solidFill>
                  <a:srgbClr val="000000"/>
                </a:solidFill>
              </a:rPr>
              <a:t>parameters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I</a:t>
            </a:r>
            <a:r>
              <a:rPr lang="en-US" sz="2000" dirty="0" smtClean="0">
                <a:solidFill>
                  <a:srgbClr val="000000"/>
                </a:solidFill>
              </a:rPr>
              <a:t>ncorporates </a:t>
            </a:r>
            <a:r>
              <a:rPr lang="en-US" sz="2000" dirty="0">
                <a:solidFill>
                  <a:srgbClr val="000000"/>
                </a:solidFill>
              </a:rPr>
              <a:t>parallel </a:t>
            </a:r>
            <a:r>
              <a:rPr lang="en-US" sz="2000" dirty="0" smtClean="0">
                <a:solidFill>
                  <a:srgbClr val="000000"/>
                </a:solidFill>
              </a:rPr>
              <a:t>processing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U</a:t>
            </a:r>
            <a:r>
              <a:rPr lang="en-US" sz="2000" dirty="0" smtClean="0">
                <a:solidFill>
                  <a:srgbClr val="000000"/>
                </a:solidFill>
              </a:rPr>
              <a:t>ses </a:t>
            </a:r>
            <a:r>
              <a:rPr lang="en-US" sz="2000" dirty="0">
                <a:solidFill>
                  <a:srgbClr val="000000"/>
                </a:solidFill>
              </a:rPr>
              <a:t>a more regularized model formalization to control over-fitting, which often results in better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Variables were chosen using a </a:t>
            </a:r>
            <a:r>
              <a:rPr lang="en-US" sz="2000" dirty="0">
                <a:solidFill>
                  <a:srgbClr val="000000"/>
                </a:solidFill>
              </a:rPr>
              <a:t>combination of EDA and the variable importance function in Random Forest and </a:t>
            </a:r>
            <a:r>
              <a:rPr lang="en-US" sz="2000" dirty="0" smtClean="0">
                <a:solidFill>
                  <a:srgbClr val="000000"/>
                </a:solidFill>
              </a:rPr>
              <a:t>GBM.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13</a:t>
            </a:fld>
            <a:endParaRPr lang="en-US"/>
          </a:p>
        </p:txBody>
      </p:sp>
      <p:sp>
        <p:nvSpPr>
          <p:cNvPr id="14" name="Shape 89"/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C00000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r="2528"/>
          <a:stretch/>
        </p:blipFill>
        <p:spPr>
          <a:xfrm>
            <a:off x="6861643" y="1791759"/>
            <a:ext cx="5179596" cy="2922986"/>
          </a:xfrm>
          <a:prstGeom prst="rect">
            <a:avLst/>
          </a:prstGeom>
        </p:spPr>
      </p:pic>
      <p:pic>
        <p:nvPicPr>
          <p:cNvPr id="6" name="tmp9F55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84.403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21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328"/>
    </mc:Choice>
    <mc:Fallback xmlns="">
      <p:transition spd="slow" advTm="73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574"/>
            <a:ext cx="12192000" cy="706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2800" b="1" dirty="0" smtClean="0">
                <a:solidFill>
                  <a:srgbClr val="1078A0"/>
                </a:solidFill>
              </a:rPr>
              <a:t>Performance/Accuracy</a:t>
            </a:r>
            <a:endParaRPr lang="en-US" sz="1600" i="1" dirty="0">
              <a:solidFill>
                <a:srgbClr val="1078A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14</a:t>
            </a:fld>
            <a:endParaRPr lang="en-US"/>
          </a:p>
        </p:txBody>
      </p:sp>
      <p:sp>
        <p:nvSpPr>
          <p:cNvPr id="9" name="Shape 89"/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C00000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52400" y="6142815"/>
            <a:ext cx="11887200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16675" y="1678320"/>
            <a:ext cx="10630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 Set</a:t>
            </a:r>
            <a:endParaRPr lang="en-US" i="1" dirty="0"/>
          </a:p>
        </p:txBody>
      </p:sp>
      <p:sp>
        <p:nvSpPr>
          <p:cNvPr id="4" name="TextBox 3"/>
          <p:cNvSpPr txBox="1"/>
          <p:nvPr/>
        </p:nvSpPr>
        <p:spPr>
          <a:xfrm>
            <a:off x="7846415" y="4764722"/>
            <a:ext cx="1341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/>
              <a:t>As of 8/25/18</a:t>
            </a:r>
            <a:endParaRPr lang="en-US" sz="1200" i="1" dirty="0"/>
          </a:p>
        </p:txBody>
      </p:sp>
      <p:pic>
        <p:nvPicPr>
          <p:cNvPr id="11" name="Picture 10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814" y="2253871"/>
            <a:ext cx="5267786" cy="2301265"/>
          </a:xfrm>
          <a:prstGeom prst="rect">
            <a:avLst/>
          </a:prstGeom>
        </p:spPr>
      </p:pic>
      <p:pic>
        <p:nvPicPr>
          <p:cNvPr id="7" name="tmpD46A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37.0952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9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31"/>
    </mc:Choice>
    <mc:Fallback xmlns="">
      <p:transition spd="slow" advTm="316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574"/>
            <a:ext cx="12192000" cy="706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2800" b="1" dirty="0" smtClean="0">
                <a:solidFill>
                  <a:srgbClr val="1078A0"/>
                </a:solidFill>
              </a:rPr>
              <a:t>Conclusion: Future Work &amp; Learnings</a:t>
            </a:r>
            <a:endParaRPr lang="en-US" sz="1600" i="1" dirty="0">
              <a:solidFill>
                <a:srgbClr val="1078A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4061" y="965728"/>
            <a:ext cx="8647991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Future Work: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000000"/>
                </a:solidFill>
              </a:rPr>
              <a:t>Obtain more data and variables: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Ethnicity</a:t>
            </a:r>
            <a:r>
              <a:rPr lang="en-US" sz="2000" dirty="0">
                <a:solidFill>
                  <a:srgbClr val="000000"/>
                </a:solidFill>
              </a:rPr>
              <a:t>, smoker (Yes/No), weight, diabetes (Yes/No), average # of exercise hours per week, and average # of alcoholic drinks per </a:t>
            </a:r>
            <a:r>
              <a:rPr lang="en-US" sz="2000" dirty="0" smtClean="0">
                <a:solidFill>
                  <a:srgbClr val="000000"/>
                </a:solidFill>
              </a:rPr>
              <a:t>day</a:t>
            </a:r>
            <a:endParaRPr lang="en-US" sz="2000" dirty="0">
              <a:solidFill>
                <a:srgbClr val="000000"/>
              </a:solidFill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000000"/>
                </a:solidFill>
              </a:rPr>
              <a:t>Feature creation</a:t>
            </a:r>
            <a:endParaRPr lang="en-US" sz="2000" dirty="0">
              <a:solidFill>
                <a:srgbClr val="000000"/>
              </a:solidFill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000000"/>
                </a:solidFill>
              </a:rPr>
              <a:t>Explore </a:t>
            </a:r>
            <a:r>
              <a:rPr lang="en-US" sz="2000" dirty="0">
                <a:solidFill>
                  <a:srgbClr val="000000"/>
                </a:solidFill>
              </a:rPr>
              <a:t>different mixing of models; model averaging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0000"/>
                </a:solidFill>
              </a:rPr>
              <a:t>Explore other boosting packages in R such as </a:t>
            </a:r>
            <a:r>
              <a:rPr lang="en-US" sz="2000" dirty="0" err="1">
                <a:solidFill>
                  <a:srgbClr val="000000"/>
                </a:solidFill>
              </a:rPr>
              <a:t>CatBoost</a:t>
            </a:r>
            <a:r>
              <a:rPr lang="en-US" sz="2000" dirty="0">
                <a:solidFill>
                  <a:srgbClr val="000000"/>
                </a:solidFill>
              </a:rPr>
              <a:t>, Light GBM and other modeling techniques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Primary Learning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 smtClean="0">
                <a:solidFill>
                  <a:srgbClr val="000000"/>
                </a:solidFill>
              </a:rPr>
              <a:t>A </a:t>
            </a:r>
            <a:r>
              <a:rPr lang="en-US" sz="2000" dirty="0" smtClean="0">
                <a:solidFill>
                  <a:srgbClr val="000000"/>
                </a:solidFill>
              </a:rPr>
              <a:t>thorough EDA can help inform </a:t>
            </a:r>
            <a:r>
              <a:rPr lang="en-US" sz="2000" dirty="0">
                <a:solidFill>
                  <a:srgbClr val="000000"/>
                </a:solidFill>
              </a:rPr>
              <a:t>which direction </a:t>
            </a:r>
            <a:r>
              <a:rPr lang="en-US" sz="2000" dirty="0" smtClean="0">
                <a:solidFill>
                  <a:srgbClr val="000000"/>
                </a:solidFill>
              </a:rPr>
              <a:t>you should </a:t>
            </a:r>
            <a:r>
              <a:rPr lang="en-US" sz="2000" dirty="0">
                <a:solidFill>
                  <a:srgbClr val="000000"/>
                </a:solidFill>
              </a:rPr>
              <a:t>take in regards to feature </a:t>
            </a:r>
            <a:r>
              <a:rPr lang="en-US" sz="2000" dirty="0" smtClean="0">
                <a:solidFill>
                  <a:srgbClr val="000000"/>
                </a:solidFill>
              </a:rPr>
              <a:t>creation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0000"/>
                </a:solidFill>
              </a:rPr>
              <a:t>Feature creation/engineering can be a difference </a:t>
            </a:r>
            <a:r>
              <a:rPr lang="en-US" sz="2000" dirty="0" smtClean="0">
                <a:solidFill>
                  <a:srgbClr val="000000"/>
                </a:solidFill>
              </a:rPr>
              <a:t>marker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15</a:t>
            </a:fld>
            <a:endParaRPr lang="en-US"/>
          </a:p>
        </p:txBody>
      </p:sp>
      <p:sp>
        <p:nvSpPr>
          <p:cNvPr id="14" name="Shape 89"/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C00000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5" name="tmp6C75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43.2857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3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94958"/>
    </mc:Choice>
    <mc:Fallback xmlns="">
      <p:transition spd="slow" advClick="0" advTm="94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925" y="180830"/>
            <a:ext cx="10972800" cy="1312992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16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683876" y="2547218"/>
            <a:ext cx="24997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rgbClr val="000000"/>
                </a:solidFill>
              </a:rPr>
              <a:t>Thank you!</a:t>
            </a:r>
            <a:endParaRPr lang="en-US" sz="4000" dirty="0">
              <a:solidFill>
                <a:srgbClr val="000000"/>
              </a:solidFill>
            </a:endParaRPr>
          </a:p>
        </p:txBody>
      </p:sp>
      <p:sp>
        <p:nvSpPr>
          <p:cNvPr id="7" name="Shape 89"/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C00000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9" name="tmp2625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113.299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6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45"/>
    </mc:Choice>
    <mc:Fallback xmlns="">
      <p:transition spd="slow" advTm="9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5447"/>
            <a:ext cx="12192000" cy="706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2800" b="1" dirty="0" smtClean="0">
                <a:solidFill>
                  <a:srgbClr val="1078A0"/>
                </a:solidFill>
              </a:rPr>
              <a:t>Agenda</a:t>
            </a:r>
            <a:endParaRPr lang="en-US" sz="1600" i="1" dirty="0">
              <a:solidFill>
                <a:srgbClr val="1078A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1085" y="1145078"/>
            <a:ext cx="56254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Recap of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Data Exploration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Data Mining/Cleaning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Data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Application of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Performance/Accuracy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Conclusion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Future Work/Learnings</a:t>
            </a:r>
          </a:p>
        </p:txBody>
      </p:sp>
      <p:sp>
        <p:nvSpPr>
          <p:cNvPr id="11" name="Shape 89"/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C00000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 descr="Image result for heart disease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424" y="1829866"/>
            <a:ext cx="4307205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tmp6934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53.079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19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71"/>
    </mc:Choice>
    <mc:Fallback xmlns="">
      <p:transition spd="slow" advTm="15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06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2800" b="1" dirty="0" smtClean="0">
                <a:solidFill>
                  <a:srgbClr val="1078A0"/>
                </a:solidFill>
              </a:rPr>
              <a:t>Recap of Problem</a:t>
            </a:r>
            <a:endParaRPr lang="en-US" sz="1600" i="1" dirty="0">
              <a:solidFill>
                <a:srgbClr val="1078A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3</a:t>
            </a:fld>
            <a:endParaRPr lang="en-US"/>
          </a:p>
        </p:txBody>
      </p:sp>
      <p:sp>
        <p:nvSpPr>
          <p:cNvPr id="9" name="Shape 89"/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C00000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800100" y="140743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00100" y="186463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61085" y="706582"/>
            <a:ext cx="10631805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</a:rPr>
              <a:t>Objective: </a:t>
            </a:r>
            <a:r>
              <a:rPr lang="en-US" sz="2400" dirty="0">
                <a:solidFill>
                  <a:srgbClr val="000000"/>
                </a:solidFill>
              </a:rPr>
              <a:t>A</a:t>
            </a:r>
            <a:r>
              <a:rPr lang="en-US" sz="2400" dirty="0" smtClean="0">
                <a:solidFill>
                  <a:srgbClr val="000000"/>
                </a:solidFill>
              </a:rPr>
              <a:t>nalyze </a:t>
            </a:r>
            <a:r>
              <a:rPr lang="en-US" sz="2400" dirty="0">
                <a:solidFill>
                  <a:srgbClr val="000000"/>
                </a:solidFill>
              </a:rPr>
              <a:t>various measurements on patient health and cardiovascular statistics to predict the probability that a patient has heart disease.</a:t>
            </a:r>
            <a:endParaRPr lang="en-US" sz="2400" dirty="0" smtClean="0">
              <a:solidFill>
                <a:srgbClr val="000000"/>
              </a:solidFill>
            </a:endParaRPr>
          </a:p>
          <a:p>
            <a:endParaRPr lang="en-US" sz="2400" dirty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000000"/>
                </a:solidFill>
              </a:rPr>
              <a:t>Original Dataset: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000000"/>
                </a:solidFill>
              </a:rPr>
              <a:t>Response Variable: heart_disease_present</a:t>
            </a:r>
            <a:endParaRPr lang="en-US" sz="2400" dirty="0">
              <a:solidFill>
                <a:srgbClr val="000000"/>
              </a:solidFill>
            </a:endParaRPr>
          </a:p>
          <a:p>
            <a:pPr lvl="2"/>
            <a:endParaRPr lang="en-US" sz="2400" dirty="0">
              <a:solidFill>
                <a:srgbClr val="000000"/>
              </a:solidFill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000000"/>
                </a:solidFill>
              </a:rPr>
              <a:t>13 Predictor Variables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400" b="1" dirty="0" smtClean="0">
                <a:solidFill>
                  <a:srgbClr val="000000"/>
                </a:solidFill>
              </a:rPr>
              <a:t>Numeric/integer: </a:t>
            </a:r>
            <a:r>
              <a:rPr lang="en-US" sz="2400" dirty="0" smtClean="0">
                <a:solidFill>
                  <a:srgbClr val="000000"/>
                </a:solidFill>
              </a:rPr>
              <a:t>slope_of_peak_exercise_st_segment</a:t>
            </a:r>
            <a:r>
              <a:rPr lang="en-US" sz="2400" dirty="0">
                <a:solidFill>
                  <a:srgbClr val="000000"/>
                </a:solidFill>
              </a:rPr>
              <a:t>, resting_blood_pressure, chest_pain_type, num_major_vessels, resting_ekg_results, serum_cholesterol_mg_per_dl, oldpeak_eq_st_depression, age, and </a:t>
            </a:r>
            <a:r>
              <a:rPr lang="en-US" sz="2400" dirty="0" smtClean="0">
                <a:solidFill>
                  <a:srgbClr val="000000"/>
                </a:solidFill>
              </a:rPr>
              <a:t>max_heart_rate_achieved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400" b="1" dirty="0" smtClean="0">
                <a:solidFill>
                  <a:srgbClr val="000000"/>
                </a:solidFill>
              </a:rPr>
              <a:t>Categorical: </a:t>
            </a:r>
            <a:r>
              <a:rPr lang="en-US" sz="2400" dirty="0" smtClean="0">
                <a:solidFill>
                  <a:srgbClr val="000000"/>
                </a:solidFill>
              </a:rPr>
              <a:t>thal </a:t>
            </a:r>
            <a:r>
              <a:rPr lang="en-US" sz="2400" dirty="0">
                <a:solidFill>
                  <a:srgbClr val="000000"/>
                </a:solidFill>
              </a:rPr>
              <a:t>(aka: thallium stress test), fasting_blood_sugar_gt_120_mg_per_dl, sex, and exercise_induced_angina (aka: exercise-induced chest pain)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000000"/>
                </a:solidFill>
              </a:rPr>
              <a:t>Training Dataset: 180 Records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000000"/>
                </a:solidFill>
              </a:rPr>
              <a:t>Test Dataset: 90 Records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000000"/>
              </a:solidFill>
            </a:endParaRPr>
          </a:p>
        </p:txBody>
      </p:sp>
      <p:pic>
        <p:nvPicPr>
          <p:cNvPr id="14" name="tmp52DE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79936.1995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36919" y="124691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19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7465"/>
    </mc:Choice>
    <mc:Fallback xmlns="">
      <p:transition spd="slow" advClick="0" advTm="27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65"/>
            <a:ext cx="12192000" cy="706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2800" b="1" dirty="0" smtClean="0">
                <a:solidFill>
                  <a:srgbClr val="1078A0"/>
                </a:solidFill>
              </a:rPr>
              <a:t>Data Mining/Cleaning</a:t>
            </a:r>
            <a:endParaRPr lang="en-US" sz="1600" i="1" dirty="0">
              <a:solidFill>
                <a:srgbClr val="1078A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4</a:t>
            </a:fld>
            <a:endParaRPr lang="en-US"/>
          </a:p>
        </p:txBody>
      </p:sp>
      <p:sp>
        <p:nvSpPr>
          <p:cNvPr id="9" name="Shape 89"/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C00000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00100" y="186463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53196" y="909446"/>
            <a:ext cx="608266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Combined Train and Test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Split </a:t>
            </a:r>
            <a:r>
              <a:rPr lang="en-US" sz="2400" dirty="0">
                <a:solidFill>
                  <a:srgbClr val="000000"/>
                </a:solidFill>
              </a:rPr>
              <a:t>the data into a 33.3/33.3/33.3: train/validation/test 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90 training </a:t>
            </a:r>
            <a:r>
              <a:rPr lang="en-US" sz="2400" dirty="0">
                <a:solidFill>
                  <a:srgbClr val="000000"/>
                </a:solidFill>
              </a:rPr>
              <a:t>observations </a:t>
            </a:r>
            <a:r>
              <a:rPr lang="en-US" sz="2400" dirty="0" smtClean="0">
                <a:solidFill>
                  <a:srgbClr val="000000"/>
                </a:solidFill>
              </a:rPr>
              <a:t>(</a:t>
            </a:r>
            <a:r>
              <a:rPr lang="en-US" sz="2400" dirty="0">
                <a:solidFill>
                  <a:srgbClr val="000000"/>
                </a:solidFill>
              </a:rPr>
              <a:t>33.3</a:t>
            </a:r>
            <a:r>
              <a:rPr lang="en-US" sz="2400" dirty="0" smtClean="0">
                <a:solidFill>
                  <a:srgbClr val="000000"/>
                </a:solidFill>
              </a:rPr>
              <a:t>%)</a:t>
            </a:r>
            <a:endParaRPr lang="en-US" sz="2400" dirty="0">
              <a:solidFill>
                <a:srgbClr val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90 validation </a:t>
            </a:r>
            <a:r>
              <a:rPr lang="en-US" sz="2400" dirty="0">
                <a:solidFill>
                  <a:srgbClr val="000000"/>
                </a:solidFill>
              </a:rPr>
              <a:t>observations (33.3)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90 test </a:t>
            </a:r>
            <a:r>
              <a:rPr lang="en-US" sz="2400" dirty="0">
                <a:solidFill>
                  <a:srgbClr val="000000"/>
                </a:solidFill>
              </a:rPr>
              <a:t>observations (33.3)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Cleaning</a:t>
            </a:r>
            <a:endParaRPr lang="en-US" sz="2400" dirty="0">
              <a:solidFill>
                <a:srgbClr val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Changed </a:t>
            </a:r>
            <a:r>
              <a:rPr lang="en-US" sz="2400" dirty="0">
                <a:solidFill>
                  <a:srgbClr val="000000"/>
                </a:solidFill>
              </a:rPr>
              <a:t>the following variables to factor variables: TARGET_FLAG, fasting_blood_sugar_gt_120_mg_per_dl, sex, and </a:t>
            </a:r>
            <a:r>
              <a:rPr lang="en-US" sz="2400" dirty="0" smtClean="0">
                <a:solidFill>
                  <a:srgbClr val="000000"/>
                </a:solidFill>
              </a:rPr>
              <a:t>exercise_induced_angina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No missing values, except NA’s in test 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Outliers were not removed</a:t>
            </a:r>
          </a:p>
        </p:txBody>
      </p:sp>
      <p:pic>
        <p:nvPicPr>
          <p:cNvPr id="10" name="Picture 9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9"/>
          <a:stretch/>
        </p:blipFill>
        <p:spPr bwMode="auto">
          <a:xfrm>
            <a:off x="6609715" y="1316826"/>
            <a:ext cx="5480685" cy="44482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tmp52DE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28166" end="33.1995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3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9203"/>
    </mc:Choice>
    <mc:Fallback xmlns="">
      <p:transition spd="slow" advClick="0" advTm="792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06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2800" b="1" dirty="0" smtClean="0">
                <a:solidFill>
                  <a:srgbClr val="1078A0"/>
                </a:solidFill>
              </a:rPr>
              <a:t>Feature Engineering</a:t>
            </a:r>
            <a:endParaRPr lang="en-US" sz="1600" i="1" dirty="0">
              <a:solidFill>
                <a:srgbClr val="1078A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5</a:t>
            </a:fld>
            <a:endParaRPr lang="en-US"/>
          </a:p>
        </p:txBody>
      </p:sp>
      <p:sp>
        <p:nvSpPr>
          <p:cNvPr id="9" name="Shape 89"/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C00000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800100" y="140743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00100" y="186463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73206" y="956847"/>
            <a:ext cx="60904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Feature Creation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 err="1" smtClean="0">
                <a:solidFill>
                  <a:srgbClr val="000000"/>
                </a:solidFill>
              </a:rPr>
              <a:t>max_predicted_heart_rate_achieved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 err="1" smtClean="0">
                <a:solidFill>
                  <a:srgbClr val="000000"/>
                </a:solidFill>
              </a:rPr>
              <a:t>age_bin</a:t>
            </a:r>
            <a:endParaRPr lang="en-US" sz="2400" dirty="0">
              <a:solidFill>
                <a:srgbClr val="000000"/>
              </a:solidFill>
            </a:endParaRPr>
          </a:p>
          <a:p>
            <a:pPr lvl="1"/>
            <a:endParaRPr lang="en-US" sz="2400" dirty="0" smtClean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Transformations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rgbClr val="000000"/>
                </a:solidFill>
              </a:rPr>
              <a:t>Experimented with SQRT &amp; LOG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400" dirty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All numeric </a:t>
            </a:r>
            <a:r>
              <a:rPr lang="en-US" sz="2400" dirty="0">
                <a:solidFill>
                  <a:srgbClr val="000000"/>
                </a:solidFill>
              </a:rPr>
              <a:t>variables </a:t>
            </a:r>
            <a:r>
              <a:rPr lang="en-US" sz="2400" dirty="0" smtClean="0">
                <a:solidFill>
                  <a:srgbClr val="000000"/>
                </a:solidFill>
              </a:rPr>
              <a:t>standardized to </a:t>
            </a:r>
            <a:r>
              <a:rPr lang="en-US" sz="2400" dirty="0">
                <a:solidFill>
                  <a:srgbClr val="000000"/>
                </a:solidFill>
              </a:rPr>
              <a:t>mean of 0 and standard deviation of 1 </a:t>
            </a:r>
            <a:r>
              <a:rPr lang="en-US" sz="2400" i="1" dirty="0" smtClean="0">
                <a:solidFill>
                  <a:srgbClr val="000000"/>
                </a:solidFill>
              </a:rPr>
              <a:t>(Note: conducted after EDA)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l="1000"/>
          <a:stretch/>
        </p:blipFill>
        <p:spPr>
          <a:xfrm>
            <a:off x="6447453" y="2165242"/>
            <a:ext cx="5339702" cy="879029"/>
          </a:xfrm>
          <a:prstGeom prst="rect">
            <a:avLst/>
          </a:prstGeom>
        </p:spPr>
      </p:pic>
      <p:pic>
        <p:nvPicPr>
          <p:cNvPr id="14" name="tmp7B0D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75.3605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59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5526"/>
    </mc:Choice>
    <mc:Fallback xmlns="">
      <p:transition spd="slow" advClick="0" advTm="855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06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2800" b="1" dirty="0" smtClean="0">
                <a:solidFill>
                  <a:srgbClr val="1078A0"/>
                </a:solidFill>
              </a:rPr>
              <a:t>Summary Statistics</a:t>
            </a:r>
            <a:endParaRPr lang="en-US" sz="1600" i="1" dirty="0">
              <a:solidFill>
                <a:srgbClr val="1078A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6</a:t>
            </a:fld>
            <a:endParaRPr lang="en-US"/>
          </a:p>
        </p:txBody>
      </p:sp>
      <p:sp>
        <p:nvSpPr>
          <p:cNvPr id="9" name="Shape 89"/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C00000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269242" y="5850495"/>
            <a:ext cx="46335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Descriptive Statistics of Training Dataset</a:t>
            </a:r>
          </a:p>
        </p:txBody>
      </p:sp>
      <p:pic>
        <p:nvPicPr>
          <p:cNvPr id="11" name="Picture 10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857" y="2356679"/>
            <a:ext cx="6141409" cy="1776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948" y="1766223"/>
            <a:ext cx="3859848" cy="31055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" name="tmp7D7A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75.0362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50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4368"/>
    </mc:Choice>
    <mc:Fallback xmlns="">
      <p:transition spd="slow" advClick="0" advTm="543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06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2800" b="1" dirty="0" err="1">
                <a:solidFill>
                  <a:srgbClr val="1078A0"/>
                </a:solidFill>
              </a:rPr>
              <a:t>Univariate</a:t>
            </a:r>
            <a:r>
              <a:rPr lang="en-US" sz="2800" b="1" dirty="0">
                <a:solidFill>
                  <a:srgbClr val="1078A0"/>
                </a:solidFill>
              </a:rPr>
              <a:t> &amp; Multivariate Plots of Numeric Variables</a:t>
            </a:r>
            <a:endParaRPr lang="en-US" sz="1600" i="1" dirty="0">
              <a:solidFill>
                <a:srgbClr val="1078A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7</a:t>
            </a:fld>
            <a:endParaRPr lang="en-US"/>
          </a:p>
        </p:txBody>
      </p:sp>
      <p:sp>
        <p:nvSpPr>
          <p:cNvPr id="9" name="Shape 89"/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C00000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05970" y="183855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8530" y="659235"/>
            <a:ext cx="5234940" cy="29146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" y="3687395"/>
            <a:ext cx="5139690" cy="28284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7140" y="3705869"/>
            <a:ext cx="5026660" cy="2810006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9163555" y="1513468"/>
            <a:ext cx="269824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Note: The red dashed lines on the histograms represent the averages of each of the variables.</a:t>
            </a:r>
          </a:p>
        </p:txBody>
      </p:sp>
      <p:sp>
        <p:nvSpPr>
          <p:cNvPr id="6" name="Oval 5"/>
          <p:cNvSpPr/>
          <p:nvPr/>
        </p:nvSpPr>
        <p:spPr>
          <a:xfrm>
            <a:off x="8791224" y="2573899"/>
            <a:ext cx="380011" cy="35626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48424" y="3569741"/>
            <a:ext cx="380011" cy="35626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199346" y="3583982"/>
            <a:ext cx="380011" cy="35626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049990" y="3630633"/>
            <a:ext cx="380011" cy="35626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11481789" y="3583982"/>
            <a:ext cx="380011" cy="35626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tmpD41C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112.0612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88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91660"/>
    </mc:Choice>
    <mc:Fallback xmlns="">
      <p:transition spd="slow" advClick="0" advTm="191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06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2800" b="1" dirty="0" smtClean="0">
                <a:solidFill>
                  <a:srgbClr val="1078A0"/>
                </a:solidFill>
              </a:rPr>
              <a:t>Multivariate </a:t>
            </a:r>
            <a:r>
              <a:rPr lang="en-US" sz="2800" b="1" dirty="0">
                <a:solidFill>
                  <a:srgbClr val="1078A0"/>
                </a:solidFill>
              </a:rPr>
              <a:t>Plots of Numeric Variables</a:t>
            </a:r>
            <a:endParaRPr lang="en-US" sz="1600" i="1" dirty="0">
              <a:solidFill>
                <a:srgbClr val="1078A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8</a:t>
            </a:fld>
            <a:endParaRPr lang="en-US"/>
          </a:p>
        </p:txBody>
      </p:sp>
      <p:sp>
        <p:nvSpPr>
          <p:cNvPr id="9" name="Shape 89"/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C00000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3997" y="835257"/>
            <a:ext cx="7001206" cy="5532120"/>
          </a:xfrm>
          <a:prstGeom prst="rect">
            <a:avLst/>
          </a:prstGeom>
        </p:spPr>
      </p:pic>
      <p:pic>
        <p:nvPicPr>
          <p:cNvPr id="8" name="tmpD606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127.8435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5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708"/>
    </mc:Choice>
    <mc:Fallback xmlns="">
      <p:transition spd="slow" advClick="0" advTm="407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06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2800" b="1" dirty="0" smtClean="0">
                <a:solidFill>
                  <a:srgbClr val="1078A0"/>
                </a:solidFill>
              </a:rPr>
              <a:t>Correlation Plots</a:t>
            </a:r>
            <a:endParaRPr lang="en-US" sz="1600" i="1" dirty="0">
              <a:solidFill>
                <a:srgbClr val="1078A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9</a:t>
            </a:fld>
            <a:endParaRPr lang="en-US"/>
          </a:p>
        </p:txBody>
      </p:sp>
      <p:sp>
        <p:nvSpPr>
          <p:cNvPr id="9" name="Shape 89"/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C00000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82"/>
          <a:stretch/>
        </p:blipFill>
        <p:spPr>
          <a:xfrm>
            <a:off x="125730" y="979631"/>
            <a:ext cx="5772150" cy="4696460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7"/>
          <a:stretch>
            <a:fillRect/>
          </a:stretch>
        </p:blipFill>
        <p:spPr>
          <a:xfrm>
            <a:off x="6146800" y="979631"/>
            <a:ext cx="5943600" cy="46964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4314" y="5868602"/>
            <a:ext cx="3428571" cy="295238"/>
          </a:xfrm>
          <a:prstGeom prst="rect">
            <a:avLst/>
          </a:prstGeom>
        </p:spPr>
      </p:pic>
      <p:pic>
        <p:nvPicPr>
          <p:cNvPr id="14" name="tmp8CE2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28.6462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8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6498"/>
    </mc:Choice>
    <mc:Fallback xmlns="">
      <p:transition spd="slow" advClick="0" advTm="86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1573|recordLength=11631|start=0|end=11573|audioFormat={00001610-0000-0010-8000-00AA00389B71}|audioRate=44100|muted=false|volume=0.8|fadeIn=0|fadeOut=0|videoFormat={34363248-0000-0010-8000-00AA00389B71}|videoRate=15|videoWidth=256|videoHeight=25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78892|recordLength=79007|start=0|end=78892|audioFormat={00001610-0000-0010-8000-00AA00389B71}|audioRate=44100|muted=false|volume=0.8|fadeIn=0|fadeOut=0|videoFormat={34363248-0000-0010-8000-00AA00389B71}|videoRate=15|videoWidth=256|videoHeight=25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42673|recordLength=42742|start=0|end=42673|audioFormat={00001610-0000-0010-8000-00AA00389B71}|audioRate=44100|muted=false|volume=0.8|fadeIn=0|fadeOut=0|videoFormat={34363248-0000-0010-8000-00AA00389B71}|videoRate=15|videoWidth=256|videoHeight=25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63709|recordLength=63777|start=0|end=63709|audioFormat={00001610-0000-0010-8000-00AA00389B71}|audioRate=44100|muted=false|volume=0.8|fadeIn=0|fadeOut=0|videoFormat={34363248-0000-0010-8000-00AA00389B71}|videoRate=15|videoWidth=256|videoHeight=25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73328|recordLength=73412|start=0|end=73328|audioFormat={00001610-0000-0010-8000-00AA00389B71}|audioRate=44100|muted=false|volume=0.8|fadeIn=0|fadeOut=0|videoFormat={34363248-0000-0010-8000-00AA00389B71}|videoRate=15|videoWidth=256|videoHeight=25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31631|recordLength=31668|start=0|end=31631|audioFormat={00001610-0000-0010-8000-00AA00389B71}|audioRate=44100|muted=false|volume=0.8|fadeIn=0|fadeOut=0|videoFormat={34363248-0000-0010-8000-00AA00389B71}|videoRate=15|videoWidth=256|videoHeight=25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94961|recordLength=95004|start=0|end=94961|audioFormat={00001610-0000-0010-8000-00AA00389B71}|audioRate=44100|muted=false|volume=0.8|fadeIn=0|fadeOut=0|videoFormat={34363248-0000-0010-8000-00AA00389B71}|videoRate=15|videoWidth=256|videoHeight=25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9545|recordLength=9658|start=0|end=9545|audioFormat={00001610-0000-0010-8000-00AA00389B71}|audioRate=44100|muted=false|volume=0.8|fadeIn=0|fadeOut=0|videoFormat={34363248-0000-0010-8000-00AA00389B71}|videoRate=15|videoWidth=256|videoHeight=25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5572|recordLength=15625|start=0|end=15572|audioFormat={00001610-0000-0010-8000-00AA00389B71}|audioRate=44100|muted=false|volume=0.8|fadeIn=0|fadeOut=0|videoFormat={34363248-0000-0010-8000-00AA00389B71}|videoRate=15|videoWidth=256|videoHeight=25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27466|recordLength=27466|start=0|end=27466|audioFormat={00001610-0000-0010-8000-00AA00389B71}|audioRate=44100|muted=false|volume=0.8|fadeIn=0|fadeOut=0|videoFormat={34363248-0000-0010-8000-00AA00389B71}|videoRate=15|videoWidth=256|videoHeight=25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28166|recordEnd=107369|recordLength=79203|start=28166|end=107369|audioFormat={00001610-0000-0010-8000-00AA00389B71}|audioRate=44100|muted=false|volume=0.8|fadeIn=0|fadeOut=0|videoFormat={34363248-0000-0010-8000-00AA00389B71}|videoRate=15|videoWidth=256|videoHeight=25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85526|recordLength=85601|start=0|end=85526|audioFormat={00001610-0000-0010-8000-00AA00389B71}|audioRate=44100|muted=false|volume=0.8|fadeIn=0|fadeOut=0|videoFormat={34363248-0000-0010-8000-00AA00389B71}|videoRate=15|videoWidth=256|videoHeight=25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54369|recordLength=54444|start=0|end=54369|audioFormat={00001610-0000-0010-8000-00AA00389B71}|audioRate=44100|muted=false|volume=0.8|fadeIn=0|fadeOut=0|videoFormat={34363248-0000-0010-8000-00AA00389B71}|videoRate=15|videoWidth=256|videoHeight=25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91661|recordLength=191773|start=0|end=191661|audioFormat={00001610-0000-0010-8000-00AA00389B71}|audioRate=44100|muted=false|volume=0.8|fadeIn=0|fadeOut=0|videoFormat={34363248-0000-0010-8000-00AA00389B71}|videoRate=15|videoWidth=256|videoHeight=25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40711|recordLength=40838|start=0|end=40711|audioFormat={00001610-0000-0010-8000-00AA00389B71}|audioRate=44100|muted=false|volume=0.8|fadeIn=0|fadeOut=0|videoFormat={34363248-0000-0010-8000-00AA00389B71}|videoRate=15|videoWidth=256|videoHeight=25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70737|recordLength=70765|start=0|end=70737|audioFormat={00001610-0000-0010-8000-00AA00389B71}|audioRate=44100|muted=false|volume=0.8|fadeIn=0|fadeOut=0|videoFormat={34363248-0000-0010-8000-00AA00389B71}|videoRate=15|videoWidth=256|videoHeight=256"/>
</p:tagLst>
</file>

<file path=ppt/theme/theme1.xml><?xml version="1.0" encoding="utf-8"?>
<a:theme xmlns:a="http://schemas.openxmlformats.org/drawingml/2006/main" name="Office Theme">
  <a:themeElements>
    <a:clrScheme name="Custom 8">
      <a:dk1>
        <a:srgbClr val="616161"/>
      </a:dk1>
      <a:lt1>
        <a:sysClr val="window" lastClr="FFFFFF"/>
      </a:lt1>
      <a:dk2>
        <a:srgbClr val="1A4874"/>
      </a:dk2>
      <a:lt2>
        <a:srgbClr val="EEECE1"/>
      </a:lt2>
      <a:accent1>
        <a:srgbClr val="1A4874"/>
      </a:accent1>
      <a:accent2>
        <a:srgbClr val="2EA2E2"/>
      </a:accent2>
      <a:accent3>
        <a:srgbClr val="6FCDF1"/>
      </a:accent3>
      <a:accent4>
        <a:srgbClr val="C0F2FF"/>
      </a:accent4>
      <a:accent5>
        <a:srgbClr val="FEB52A"/>
      </a:accent5>
      <a:accent6>
        <a:srgbClr val="D95F2C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C3935F143F7F43AECDB8161596E195" ma:contentTypeVersion="0" ma:contentTypeDescription="Create a new document." ma:contentTypeScope="" ma:versionID="4d51e2a19d0f1a9d1416992f7b4b68f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9751564fb6238a88a1c694cf074b3df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E87726-7601-47E1-A1AD-B10A2AA92D08}">
  <ds:schemaRefs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http://schemas.microsoft.com/office/2006/metadata/properties"/>
    <ds:schemaRef ds:uri="http://www.w3.org/XML/1998/namespace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44B42407-43A6-4E7E-86CE-8AA3A9957C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2C187AC-D6F9-4B96-AB2C-32F6CEDDF4F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1789</TotalTime>
  <Words>587</Words>
  <Application>Microsoft Office PowerPoint</Application>
  <PresentationFormat>Widescreen</PresentationFormat>
  <Paragraphs>173</Paragraphs>
  <Slides>16</Slides>
  <Notes>15</Notes>
  <HiddenSlides>0</HiddenSlides>
  <MMClips>16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ＭＳ Ｐゴシック</vt:lpstr>
      <vt:lpstr>Arial</vt:lpstr>
      <vt:lpstr>Calibri</vt:lpstr>
      <vt:lpstr>Century Gothic</vt:lpstr>
      <vt:lpstr>Courier New</vt:lpstr>
      <vt:lpstr>Helvetica</vt:lpstr>
      <vt:lpstr>Times New Roman</vt:lpstr>
      <vt:lpstr>Wingdings</vt:lpstr>
      <vt:lpstr>Office Theme</vt:lpstr>
      <vt:lpstr>PowerPoint Presentation</vt:lpstr>
      <vt:lpstr>Agenda</vt:lpstr>
      <vt:lpstr>Recap of Problem</vt:lpstr>
      <vt:lpstr>Data Mining/Cleaning</vt:lpstr>
      <vt:lpstr>Feature Engineering</vt:lpstr>
      <vt:lpstr>Summary Statistics</vt:lpstr>
      <vt:lpstr>Univariate &amp; Multivariate Plots of Numeric Variables</vt:lpstr>
      <vt:lpstr>Multivariate Plots of Numeric Variables</vt:lpstr>
      <vt:lpstr>Correlation Plots</vt:lpstr>
      <vt:lpstr>Multivariate Plots of Qualitative Variables</vt:lpstr>
      <vt:lpstr>Application of Tools</vt:lpstr>
      <vt:lpstr>Performance/Accuracy</vt:lpstr>
      <vt:lpstr>XGBoost</vt:lpstr>
      <vt:lpstr>Performance/Accuracy</vt:lpstr>
      <vt:lpstr>Conclusion: Future Work &amp; Learnings</vt:lpstr>
      <vt:lpstr> 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Young, Brent D.</dc:creator>
  <cp:lastModifiedBy>Young, Brent D.</cp:lastModifiedBy>
  <cp:revision>193</cp:revision>
  <dcterms:modified xsi:type="dcterms:W3CDTF">2018-08-27T19:27:38Z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0x01010024C3935F143F7F43AECDB8161596E195</vt:lpwstr>
  </property>
</Properties>
</file>